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  <p:sldMasterId id="2147483912" r:id="rId3"/>
  </p:sldMasterIdLst>
  <p:notesMasterIdLst>
    <p:notesMasterId r:id="rId23"/>
  </p:notesMasterIdLst>
  <p:handoutMasterIdLst>
    <p:handoutMasterId r:id="rId24"/>
  </p:handoutMasterIdLst>
  <p:sldIdLst>
    <p:sldId id="256" r:id="rId4"/>
    <p:sldId id="285" r:id="rId5"/>
    <p:sldId id="290" r:id="rId6"/>
    <p:sldId id="257" r:id="rId7"/>
    <p:sldId id="258" r:id="rId8"/>
    <p:sldId id="259" r:id="rId9"/>
    <p:sldId id="261" r:id="rId10"/>
    <p:sldId id="283" r:id="rId11"/>
    <p:sldId id="260" r:id="rId12"/>
    <p:sldId id="262" r:id="rId13"/>
    <p:sldId id="287" r:id="rId14"/>
    <p:sldId id="288" r:id="rId15"/>
    <p:sldId id="263" r:id="rId16"/>
    <p:sldId id="264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лл" initials="л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6425" autoAdjust="0"/>
  </p:normalViewPr>
  <p:slideViewPr>
    <p:cSldViewPr>
      <p:cViewPr varScale="1">
        <p:scale>
          <a:sx n="79" d="100"/>
          <a:sy n="79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0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20C11-34D6-418C-A6C9-65952DB150B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238D01-C5CC-41D3-8B69-754F5D4A84CB}">
      <dgm:prSet/>
      <dgm:spPr/>
      <dgm:t>
        <a:bodyPr/>
        <a:lstStyle/>
        <a:p>
          <a:pPr rtl="0"/>
          <a:r>
            <a:rPr lang="ru-RU" smtClean="0"/>
            <a:t>Двигатель </a:t>
          </a:r>
          <a:r>
            <a:rPr lang="ru-RU" dirty="0" smtClean="0"/>
            <a:t>постоянного тока - электродвигатель, питание которого осуществляется постоянным током;</a:t>
          </a:r>
          <a:endParaRPr lang="ru-RU" dirty="0"/>
        </a:p>
      </dgm:t>
    </dgm:pt>
    <dgm:pt modelId="{BC14DE96-4778-4B6B-B042-F0E4FB976C04}" type="parTrans" cxnId="{27B24DB2-3418-447B-9760-ECCC740E4837}">
      <dgm:prSet/>
      <dgm:spPr/>
      <dgm:t>
        <a:bodyPr/>
        <a:lstStyle/>
        <a:p>
          <a:endParaRPr lang="ru-RU"/>
        </a:p>
      </dgm:t>
    </dgm:pt>
    <dgm:pt modelId="{B7C5A5A5-9A2F-4DB7-8BB0-20EB081D54CB}" type="sibTrans" cxnId="{27B24DB2-3418-447B-9760-ECCC740E4837}">
      <dgm:prSet/>
      <dgm:spPr/>
      <dgm:t>
        <a:bodyPr/>
        <a:lstStyle/>
        <a:p>
          <a:endParaRPr lang="ru-RU"/>
        </a:p>
      </dgm:t>
    </dgm:pt>
    <dgm:pt modelId="{934B76BC-2538-462D-949F-CDF9A126239C}">
      <dgm:prSet/>
      <dgm:spPr/>
      <dgm:t>
        <a:bodyPr/>
        <a:lstStyle/>
        <a:p>
          <a:pPr rtl="0"/>
          <a:r>
            <a:rPr lang="ru-RU" dirty="0" smtClean="0"/>
            <a:t>Универсальный коллекторный двигатель (УКД) — коллекторный электродвигатель, который может работать и на постоянном токе и на переменном токе.</a:t>
          </a:r>
          <a:br>
            <a:rPr lang="ru-RU" dirty="0" smtClean="0"/>
          </a:br>
          <a:endParaRPr lang="ru-RU" dirty="0"/>
        </a:p>
      </dgm:t>
    </dgm:pt>
    <dgm:pt modelId="{FC239825-87D7-494B-BFB2-F7583FC5A5A8}" type="parTrans" cxnId="{3FA495B1-E3B9-40EA-8FFA-A27966B8A7C6}">
      <dgm:prSet/>
      <dgm:spPr/>
      <dgm:t>
        <a:bodyPr/>
        <a:lstStyle/>
        <a:p>
          <a:endParaRPr lang="ru-RU"/>
        </a:p>
      </dgm:t>
    </dgm:pt>
    <dgm:pt modelId="{AB0B66A1-2B54-404F-9099-85D1E143CF1A}" type="sibTrans" cxnId="{3FA495B1-E3B9-40EA-8FFA-A27966B8A7C6}">
      <dgm:prSet/>
      <dgm:spPr/>
      <dgm:t>
        <a:bodyPr/>
        <a:lstStyle/>
        <a:p>
          <a:endParaRPr lang="ru-RU"/>
        </a:p>
      </dgm:t>
    </dgm:pt>
    <dgm:pt modelId="{62E71A4A-F146-4DD9-9666-A9922CF7106A}">
      <dgm:prSet custT="1"/>
      <dgm:spPr/>
      <dgm:t>
        <a:bodyPr/>
        <a:lstStyle/>
        <a:p>
          <a:pPr rtl="0"/>
          <a:endParaRPr lang="ru-RU" sz="1800" dirty="0" smtClean="0"/>
        </a:p>
        <a:p>
          <a:pPr rtl="0"/>
          <a:r>
            <a:rPr lang="ru-RU" sz="1800" dirty="0" smtClean="0"/>
            <a:t>Двигатель переменного тока - электродвигатель, питание которого осуществляется от сети переменного тока.</a:t>
          </a:r>
          <a:br>
            <a:rPr lang="ru-RU" sz="1800" dirty="0" smtClean="0"/>
          </a:br>
          <a:r>
            <a:rPr lang="ru-RU" sz="1800" dirty="0" smtClean="0"/>
            <a:t/>
          </a:r>
          <a:br>
            <a:rPr lang="ru-RU" sz="1800" dirty="0" smtClean="0"/>
          </a:br>
          <a:r>
            <a:rPr lang="ru-RU" sz="1800" dirty="0" smtClean="0"/>
            <a:t/>
          </a:r>
          <a:br>
            <a:rPr lang="ru-RU" sz="1800" dirty="0" smtClean="0"/>
          </a:br>
          <a:endParaRPr lang="ru-RU" sz="1800" dirty="0"/>
        </a:p>
      </dgm:t>
    </dgm:pt>
    <dgm:pt modelId="{8DFD11F3-28BB-4D35-B8C2-8A32DB746762}" type="parTrans" cxnId="{2AD1D7F5-5FFA-4545-B1CF-83E50B1E63E0}">
      <dgm:prSet/>
      <dgm:spPr/>
      <dgm:t>
        <a:bodyPr/>
        <a:lstStyle/>
        <a:p>
          <a:endParaRPr lang="ru-RU"/>
        </a:p>
      </dgm:t>
    </dgm:pt>
    <dgm:pt modelId="{24E70EC4-7616-4EF6-A062-0441963DDF2D}" type="sibTrans" cxnId="{2AD1D7F5-5FFA-4545-B1CF-83E50B1E63E0}">
      <dgm:prSet/>
      <dgm:spPr/>
      <dgm:t>
        <a:bodyPr/>
        <a:lstStyle/>
        <a:p>
          <a:endParaRPr lang="ru-RU"/>
        </a:p>
      </dgm:t>
    </dgm:pt>
    <dgm:pt modelId="{21E0BE2B-E26A-472E-A56D-59FE48A9A437}" type="pres">
      <dgm:prSet presAssocID="{68420C11-34D6-418C-A6C9-65952DB150B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DD9683-46C4-43EF-B496-2E54BFB2676D}" type="pres">
      <dgm:prSet presAssocID="{2F238D01-C5CC-41D3-8B69-754F5D4A84CB}" presName="composite" presStyleCnt="0"/>
      <dgm:spPr/>
    </dgm:pt>
    <dgm:pt modelId="{B797FAFE-B353-4A8A-9008-D9176F177B1E}" type="pres">
      <dgm:prSet presAssocID="{2F238D01-C5CC-41D3-8B69-754F5D4A84CB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A101CCA-9D46-40D8-8D41-1B5A1608CC98}" type="pres">
      <dgm:prSet presAssocID="{2F238D01-C5CC-41D3-8B69-754F5D4A84C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47DFE-CFB7-4021-A750-2428E1554066}" type="pres">
      <dgm:prSet presAssocID="{B7C5A5A5-9A2F-4DB7-8BB0-20EB081D54CB}" presName="spacing" presStyleCnt="0"/>
      <dgm:spPr/>
    </dgm:pt>
    <dgm:pt modelId="{1115B87E-0326-4112-A5AF-337597666852}" type="pres">
      <dgm:prSet presAssocID="{934B76BC-2538-462D-949F-CDF9A126239C}" presName="composite" presStyleCnt="0"/>
      <dgm:spPr/>
    </dgm:pt>
    <dgm:pt modelId="{7921911A-D33A-4CB9-8C72-7BA598DCD98B}" type="pres">
      <dgm:prSet presAssocID="{934B76BC-2538-462D-949F-CDF9A126239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725943-05B6-48B9-84C8-AA6C63ED69D9}" type="pres">
      <dgm:prSet presAssocID="{934B76BC-2538-462D-949F-CDF9A126239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F77D8-226E-4332-BE18-79727653D449}" type="pres">
      <dgm:prSet presAssocID="{AB0B66A1-2B54-404F-9099-85D1E143CF1A}" presName="spacing" presStyleCnt="0"/>
      <dgm:spPr/>
    </dgm:pt>
    <dgm:pt modelId="{5C070CB5-5936-4F35-93FA-230E0328C465}" type="pres">
      <dgm:prSet presAssocID="{62E71A4A-F146-4DD9-9666-A9922CF7106A}" presName="composite" presStyleCnt="0"/>
      <dgm:spPr/>
    </dgm:pt>
    <dgm:pt modelId="{8DA364B8-1046-4CB8-A599-DF2EBE71B6AC}" type="pres">
      <dgm:prSet presAssocID="{62E71A4A-F146-4DD9-9666-A9922CF7106A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3649D8D-42D4-4C35-A0BF-6F1DBD40ACA3}" type="pres">
      <dgm:prSet presAssocID="{62E71A4A-F146-4DD9-9666-A9922CF7106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85F4DD-F1D0-4B0D-BFC6-AA42F0797A13}" type="presOf" srcId="{62E71A4A-F146-4DD9-9666-A9922CF7106A}" destId="{C3649D8D-42D4-4C35-A0BF-6F1DBD40ACA3}" srcOrd="0" destOrd="0" presId="urn:microsoft.com/office/officeart/2005/8/layout/vList3#1"/>
    <dgm:cxn modelId="{27B24DB2-3418-447B-9760-ECCC740E4837}" srcId="{68420C11-34D6-418C-A6C9-65952DB150B1}" destId="{2F238D01-C5CC-41D3-8B69-754F5D4A84CB}" srcOrd="0" destOrd="0" parTransId="{BC14DE96-4778-4B6B-B042-F0E4FB976C04}" sibTransId="{B7C5A5A5-9A2F-4DB7-8BB0-20EB081D54CB}"/>
    <dgm:cxn modelId="{3FA495B1-E3B9-40EA-8FFA-A27966B8A7C6}" srcId="{68420C11-34D6-418C-A6C9-65952DB150B1}" destId="{934B76BC-2538-462D-949F-CDF9A126239C}" srcOrd="1" destOrd="0" parTransId="{FC239825-87D7-494B-BFB2-F7583FC5A5A8}" sibTransId="{AB0B66A1-2B54-404F-9099-85D1E143CF1A}"/>
    <dgm:cxn modelId="{2AD1D7F5-5FFA-4545-B1CF-83E50B1E63E0}" srcId="{68420C11-34D6-418C-A6C9-65952DB150B1}" destId="{62E71A4A-F146-4DD9-9666-A9922CF7106A}" srcOrd="2" destOrd="0" parTransId="{8DFD11F3-28BB-4D35-B8C2-8A32DB746762}" sibTransId="{24E70EC4-7616-4EF6-A062-0441963DDF2D}"/>
    <dgm:cxn modelId="{735DC41B-469C-4ABE-8CEE-0A54643C09CA}" type="presOf" srcId="{934B76BC-2538-462D-949F-CDF9A126239C}" destId="{29725943-05B6-48B9-84C8-AA6C63ED69D9}" srcOrd="0" destOrd="0" presId="urn:microsoft.com/office/officeart/2005/8/layout/vList3#1"/>
    <dgm:cxn modelId="{F4A2B746-11A3-4B62-9B99-58580F1EC0E4}" type="presOf" srcId="{68420C11-34D6-418C-A6C9-65952DB150B1}" destId="{21E0BE2B-E26A-472E-A56D-59FE48A9A437}" srcOrd="0" destOrd="0" presId="urn:microsoft.com/office/officeart/2005/8/layout/vList3#1"/>
    <dgm:cxn modelId="{CA40B9B6-76BA-47C3-BADE-2414FAC763D4}" type="presOf" srcId="{2F238D01-C5CC-41D3-8B69-754F5D4A84CB}" destId="{BA101CCA-9D46-40D8-8D41-1B5A1608CC98}" srcOrd="0" destOrd="0" presId="urn:microsoft.com/office/officeart/2005/8/layout/vList3#1"/>
    <dgm:cxn modelId="{57C4DF93-09D6-4984-8BD1-822CCB13FBB7}" type="presParOf" srcId="{21E0BE2B-E26A-472E-A56D-59FE48A9A437}" destId="{E4DD9683-46C4-43EF-B496-2E54BFB2676D}" srcOrd="0" destOrd="0" presId="urn:microsoft.com/office/officeart/2005/8/layout/vList3#1"/>
    <dgm:cxn modelId="{E1319807-0BF3-4B66-B07B-67393C235113}" type="presParOf" srcId="{E4DD9683-46C4-43EF-B496-2E54BFB2676D}" destId="{B797FAFE-B353-4A8A-9008-D9176F177B1E}" srcOrd="0" destOrd="0" presId="urn:microsoft.com/office/officeart/2005/8/layout/vList3#1"/>
    <dgm:cxn modelId="{5B43CB3F-4C37-4FA6-B851-C644E0547212}" type="presParOf" srcId="{E4DD9683-46C4-43EF-B496-2E54BFB2676D}" destId="{BA101CCA-9D46-40D8-8D41-1B5A1608CC98}" srcOrd="1" destOrd="0" presId="urn:microsoft.com/office/officeart/2005/8/layout/vList3#1"/>
    <dgm:cxn modelId="{44871B3B-BF77-491D-8AA9-F7120B37DE1D}" type="presParOf" srcId="{21E0BE2B-E26A-472E-A56D-59FE48A9A437}" destId="{BD147DFE-CFB7-4021-A750-2428E1554066}" srcOrd="1" destOrd="0" presId="urn:microsoft.com/office/officeart/2005/8/layout/vList3#1"/>
    <dgm:cxn modelId="{07599152-88B1-4117-A304-140CF192418E}" type="presParOf" srcId="{21E0BE2B-E26A-472E-A56D-59FE48A9A437}" destId="{1115B87E-0326-4112-A5AF-337597666852}" srcOrd="2" destOrd="0" presId="urn:microsoft.com/office/officeart/2005/8/layout/vList3#1"/>
    <dgm:cxn modelId="{A0A22200-59A2-4FF4-BBD1-0C0B665D7EC9}" type="presParOf" srcId="{1115B87E-0326-4112-A5AF-337597666852}" destId="{7921911A-D33A-4CB9-8C72-7BA598DCD98B}" srcOrd="0" destOrd="0" presId="urn:microsoft.com/office/officeart/2005/8/layout/vList3#1"/>
    <dgm:cxn modelId="{7A61E898-B7E2-472F-ACD7-094624A2094B}" type="presParOf" srcId="{1115B87E-0326-4112-A5AF-337597666852}" destId="{29725943-05B6-48B9-84C8-AA6C63ED69D9}" srcOrd="1" destOrd="0" presId="urn:microsoft.com/office/officeart/2005/8/layout/vList3#1"/>
    <dgm:cxn modelId="{087F7C52-8C15-4E61-851A-8C5B33ACE7F3}" type="presParOf" srcId="{21E0BE2B-E26A-472E-A56D-59FE48A9A437}" destId="{998F77D8-226E-4332-BE18-79727653D449}" srcOrd="3" destOrd="0" presId="urn:microsoft.com/office/officeart/2005/8/layout/vList3#1"/>
    <dgm:cxn modelId="{7CB4ADE4-75A5-4E9A-985B-4494A4A82398}" type="presParOf" srcId="{21E0BE2B-E26A-472E-A56D-59FE48A9A437}" destId="{5C070CB5-5936-4F35-93FA-230E0328C465}" srcOrd="4" destOrd="0" presId="urn:microsoft.com/office/officeart/2005/8/layout/vList3#1"/>
    <dgm:cxn modelId="{E0140D1C-AC88-42A0-AC72-74B69EBB36D7}" type="presParOf" srcId="{5C070CB5-5936-4F35-93FA-230E0328C465}" destId="{8DA364B8-1046-4CB8-A599-DF2EBE71B6AC}" srcOrd="0" destOrd="0" presId="urn:microsoft.com/office/officeart/2005/8/layout/vList3#1"/>
    <dgm:cxn modelId="{3CC9F209-BA94-4AB5-8F72-A9D881817DD1}" type="presParOf" srcId="{5C070CB5-5936-4F35-93FA-230E0328C465}" destId="{C3649D8D-42D4-4C35-A0BF-6F1DBD40ACA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01CCA-9D46-40D8-8D41-1B5A1608CC98}">
      <dsp:nvSpPr>
        <dsp:cNvPr id="0" name=""/>
        <dsp:cNvSpPr/>
      </dsp:nvSpPr>
      <dsp:spPr>
        <a:xfrm rot="10800000">
          <a:off x="1714659" y="1511"/>
          <a:ext cx="5472684" cy="13448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021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Двигатель </a:t>
          </a:r>
          <a:r>
            <a:rPr lang="ru-RU" sz="1700" kern="1200" dirty="0" smtClean="0"/>
            <a:t>постоянного тока - электродвигатель, питание которого осуществляется постоянным током;</a:t>
          </a:r>
          <a:endParaRPr lang="ru-RU" sz="1700" kern="1200" dirty="0"/>
        </a:p>
      </dsp:txBody>
      <dsp:txXfrm rot="10800000">
        <a:off x="2050860" y="1511"/>
        <a:ext cx="5136483" cy="1344804"/>
      </dsp:txXfrm>
    </dsp:sp>
    <dsp:sp modelId="{B797FAFE-B353-4A8A-9008-D9176F177B1E}">
      <dsp:nvSpPr>
        <dsp:cNvPr id="0" name=""/>
        <dsp:cNvSpPr/>
      </dsp:nvSpPr>
      <dsp:spPr>
        <a:xfrm>
          <a:off x="1042256" y="1511"/>
          <a:ext cx="1344804" cy="13448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25943-05B6-48B9-84C8-AA6C63ED69D9}">
      <dsp:nvSpPr>
        <dsp:cNvPr id="0" name=""/>
        <dsp:cNvSpPr/>
      </dsp:nvSpPr>
      <dsp:spPr>
        <a:xfrm rot="10800000">
          <a:off x="1714659" y="1747749"/>
          <a:ext cx="5472684" cy="13448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021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Универсальный коллекторный двигатель (УКД) — коллекторный электродвигатель, который может работать и на постоянном токе и на переменном токе.</a:t>
          </a:r>
          <a:br>
            <a:rPr lang="ru-RU" sz="1700" kern="1200" dirty="0" smtClean="0"/>
          </a:br>
          <a:endParaRPr lang="ru-RU" sz="1700" kern="1200" dirty="0"/>
        </a:p>
      </dsp:txBody>
      <dsp:txXfrm rot="10800000">
        <a:off x="2050860" y="1747749"/>
        <a:ext cx="5136483" cy="1344804"/>
      </dsp:txXfrm>
    </dsp:sp>
    <dsp:sp modelId="{7921911A-D33A-4CB9-8C72-7BA598DCD98B}">
      <dsp:nvSpPr>
        <dsp:cNvPr id="0" name=""/>
        <dsp:cNvSpPr/>
      </dsp:nvSpPr>
      <dsp:spPr>
        <a:xfrm>
          <a:off x="1042256" y="1747749"/>
          <a:ext cx="1344804" cy="13448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49D8D-42D4-4C35-A0BF-6F1DBD40ACA3}">
      <dsp:nvSpPr>
        <dsp:cNvPr id="0" name=""/>
        <dsp:cNvSpPr/>
      </dsp:nvSpPr>
      <dsp:spPr>
        <a:xfrm rot="10800000">
          <a:off x="1714659" y="3493987"/>
          <a:ext cx="5472684" cy="13448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02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Двигатель переменного тока - электродвигатель, питание которого осуществляется от сети переменного тока.</a:t>
          </a:r>
          <a:br>
            <a:rPr lang="ru-RU" sz="1800" kern="1200" dirty="0" smtClean="0"/>
          </a:br>
          <a:r>
            <a:rPr lang="ru-RU" sz="1800" kern="1200" dirty="0" smtClean="0"/>
            <a:t/>
          </a:r>
          <a:br>
            <a:rPr lang="ru-RU" sz="1800" kern="1200" dirty="0" smtClean="0"/>
          </a:br>
          <a:r>
            <a:rPr lang="ru-RU" sz="1800" kern="1200" dirty="0" smtClean="0"/>
            <a:t/>
          </a:r>
          <a:br>
            <a:rPr lang="ru-RU" sz="1800" kern="1200" dirty="0" smtClean="0"/>
          </a:br>
          <a:endParaRPr lang="ru-RU" sz="1800" kern="1200" dirty="0"/>
        </a:p>
      </dsp:txBody>
      <dsp:txXfrm rot="10800000">
        <a:off x="2050860" y="3493987"/>
        <a:ext cx="5136483" cy="1344804"/>
      </dsp:txXfrm>
    </dsp:sp>
    <dsp:sp modelId="{8DA364B8-1046-4CB8-A599-DF2EBE71B6AC}">
      <dsp:nvSpPr>
        <dsp:cNvPr id="0" name=""/>
        <dsp:cNvSpPr/>
      </dsp:nvSpPr>
      <dsp:spPr>
        <a:xfrm>
          <a:off x="1042256" y="3493987"/>
          <a:ext cx="1344804" cy="13448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87C40-7AE4-4D1A-9CC7-25132C0EF837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C71CC-6EB5-4001-8D7D-250599A94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75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F2AFE-9178-4B15-9B18-EA8B3E39CB6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5DA4D-C941-4880-AE7A-D542D5D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1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5DA4D-C941-4880-AE7A-D542D5DB47C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5DA4D-C941-4880-AE7A-D542D5DB47C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7CE510-45F3-42FD-B129-3DEEB21CE47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FFFA35-347D-4185-A05A-84D99A0A3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Электродвигатели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Электродвигатель переменного тока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Электродвигатели </a:t>
            </a:r>
            <a:r>
              <a:rPr lang="ru-RU" b="1" dirty="0"/>
              <a:t>переменного </a:t>
            </a:r>
            <a:r>
              <a:rPr lang="ru-RU" b="1" dirty="0" smtClean="0"/>
              <a:t>тока </a:t>
            </a:r>
            <a:r>
              <a:rPr lang="ru-RU" dirty="0"/>
              <a:t>– </a:t>
            </a:r>
            <a:r>
              <a:rPr lang="ru-RU" dirty="0" smtClean="0"/>
              <a:t>электрические машины, преобразующие </a:t>
            </a:r>
            <a:r>
              <a:rPr lang="ru-RU" dirty="0"/>
              <a:t>электрическую энергию в </a:t>
            </a:r>
            <a:r>
              <a:rPr lang="ru-RU" dirty="0" smtClean="0"/>
              <a:t>механическую</a:t>
            </a:r>
            <a:r>
              <a:rPr lang="ru-RU" dirty="0" smtClean="0"/>
              <a:t>, работающие на переменном токе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Бывают двух видов:</a:t>
            </a:r>
          </a:p>
          <a:p>
            <a:r>
              <a:rPr lang="ru-RU" i="1" dirty="0"/>
              <a:t>Синхронный электродвигатель</a:t>
            </a:r>
            <a:r>
              <a:rPr lang="ru-RU" dirty="0"/>
              <a:t> — </a:t>
            </a:r>
            <a:r>
              <a:rPr lang="ru-RU" dirty="0" err="1"/>
              <a:t>электродвигатель</a:t>
            </a:r>
            <a:r>
              <a:rPr lang="ru-RU" dirty="0"/>
              <a:t> переменного тока, ротор которого вращается синхронно </a:t>
            </a:r>
            <a:r>
              <a:rPr lang="ru-RU" dirty="0" smtClean="0"/>
              <a:t>с магнитным полем питающего </a:t>
            </a:r>
            <a:r>
              <a:rPr lang="ru-RU" dirty="0"/>
              <a:t>напряжения;</a:t>
            </a:r>
          </a:p>
          <a:p>
            <a:r>
              <a:rPr lang="ru-RU" i="1" dirty="0"/>
              <a:t>Асинхронный электродвигатель</a:t>
            </a:r>
            <a:r>
              <a:rPr lang="ru-RU" dirty="0"/>
              <a:t> — </a:t>
            </a:r>
            <a:r>
              <a:rPr lang="ru-RU" dirty="0" err="1"/>
              <a:t>электродвигатель</a:t>
            </a:r>
            <a:r>
              <a:rPr lang="ru-RU" dirty="0"/>
              <a:t> переменного тока, в котором частота вращения ротора отличается от частоты вращающего магнитного поля, создаваемого питающим напряжением.</a:t>
            </a:r>
          </a:p>
          <a:p>
            <a:endParaRPr lang="ru-RU" dirty="0"/>
          </a:p>
        </p:txBody>
      </p:sp>
      <p:pic>
        <p:nvPicPr>
          <p:cNvPr id="4" name="Рисунок 3" descr="sieme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857232"/>
            <a:ext cx="2500330" cy="1709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9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 rot="212490">
            <a:off x="0" y="0"/>
            <a:ext cx="3333750" cy="3105150"/>
          </a:xfrm>
          <a:prstGeom prst="rect">
            <a:avLst/>
          </a:prstGeom>
        </p:spPr>
      </p:pic>
      <p:pic>
        <p:nvPicPr>
          <p:cNvPr id="5" name="Рисунок 4" descr="0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54173">
            <a:off x="0" y="2357430"/>
            <a:ext cx="4105276" cy="3116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44" y="142852"/>
            <a:ext cx="357190" cy="523220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3857628"/>
            <a:ext cx="357190" cy="523220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142852"/>
            <a:ext cx="4857784" cy="341632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Двигатель переменного тока состоит из 2-х основных частей: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  СТАТОР </a:t>
            </a:r>
            <a:r>
              <a:rPr lang="ru-RU" sz="2400" b="1" dirty="0" smtClean="0"/>
              <a:t>– неподвижная часть    </a:t>
            </a:r>
          </a:p>
          <a:p>
            <a:pPr algn="ctr"/>
            <a:r>
              <a:rPr lang="ru-RU" sz="2400" b="1" dirty="0" smtClean="0"/>
              <a:t>                     двигателя;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РОТОР</a:t>
            </a:r>
            <a:r>
              <a:rPr lang="ru-RU" sz="2400" b="1" dirty="0" smtClean="0"/>
              <a:t> – подвижная часть, </a:t>
            </a:r>
          </a:p>
          <a:p>
            <a:pPr algn="ctr"/>
            <a:r>
              <a:rPr lang="ru-RU" sz="2400" b="1" dirty="0" smtClean="0"/>
              <a:t>которая помещается в статоре и может свободно вращаться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1214422"/>
            <a:ext cx="360000" cy="468000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86" y="2285992"/>
            <a:ext cx="357190" cy="468000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7273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4298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1-станина, 2-статор, 3-обмотка статора, 4-ротор, 5-крылья вентиляционные, </a:t>
            </a:r>
          </a:p>
          <a:p>
            <a:pPr algn="ctr"/>
            <a:r>
              <a:rPr lang="ru-RU" dirty="0" smtClean="0"/>
              <a:t>6-внутренняя крышка подшипника, 7-подшипник, 8-подшипниковый щит, </a:t>
            </a:r>
          </a:p>
          <a:p>
            <a:pPr algn="ctr"/>
            <a:r>
              <a:rPr lang="ru-RU" dirty="0" smtClean="0"/>
              <a:t>9-наружная крышка подшипника, 10-коробка выводов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УСТРОЙСТВО АСИНХРОННОГО ЭЛЕКТРОДВИГАТЕЛЯ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 КОРОТКОЗАМКНУТЫМ РОТОРОМ</a:t>
            </a:r>
          </a:p>
        </p:txBody>
      </p:sp>
      <p:pic>
        <p:nvPicPr>
          <p:cNvPr id="6" name="Рисунок 5" descr="_MG_972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4687" t="7714" r="3125"/>
          <a:stretch>
            <a:fillRect/>
          </a:stretch>
        </p:blipFill>
        <p:spPr>
          <a:xfrm>
            <a:off x="0" y="2409239"/>
            <a:ext cx="9144000" cy="444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6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Синхронные электродвигатели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643998" cy="455455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Синхронная машина</a:t>
            </a:r>
            <a:r>
              <a:rPr lang="ru-RU" sz="2400" dirty="0" smtClean="0"/>
              <a:t> это электрическая машина переменного тока, частота вращения ротора которой равна частоте вращения магнитного поля, создаваемого током статора, что является важнейшим эксплуатационным свойством.</a:t>
            </a:r>
            <a:endParaRPr lang="ru-RU" sz="2400" dirty="0"/>
          </a:p>
        </p:txBody>
      </p:sp>
      <p:pic>
        <p:nvPicPr>
          <p:cNvPr id="4" name="Рисунок 3" descr="zoom_1ft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214686"/>
            <a:ext cx="4738694" cy="321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Устройство синхронного двигателя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3786214"/>
          </a:xfrm>
        </p:spPr>
        <p:txBody>
          <a:bodyPr>
            <a:normAutofit fontScale="62500" lnSpcReduction="20000"/>
          </a:bodyPr>
          <a:lstStyle/>
          <a:p>
            <a:r>
              <a:rPr lang="ru-RU" sz="3800" i="1" dirty="0" smtClean="0"/>
              <a:t>Основными частями синхронной </a:t>
            </a:r>
            <a:r>
              <a:rPr lang="ru-RU" sz="3800" dirty="0" smtClean="0"/>
              <a:t>машины являются </a:t>
            </a:r>
            <a:r>
              <a:rPr lang="ru-RU" sz="3800" b="1" dirty="0" smtClean="0"/>
              <a:t>якорь</a:t>
            </a:r>
            <a:r>
              <a:rPr lang="ru-RU" sz="3800" dirty="0" smtClean="0"/>
              <a:t> и </a:t>
            </a:r>
            <a:r>
              <a:rPr lang="ru-RU" sz="3800" b="1" dirty="0" smtClean="0"/>
              <a:t>индуктор</a:t>
            </a:r>
            <a:r>
              <a:rPr lang="ru-RU" sz="3800" dirty="0" smtClean="0"/>
              <a:t> (обмотка возбуждения).</a:t>
            </a:r>
          </a:p>
          <a:p>
            <a:pPr>
              <a:buNone/>
            </a:pPr>
            <a:endParaRPr lang="ru-RU" sz="3800" dirty="0" smtClean="0"/>
          </a:p>
          <a:p>
            <a:pPr>
              <a:buNone/>
            </a:pPr>
            <a:r>
              <a:rPr lang="ru-RU" sz="3800" dirty="0" smtClean="0"/>
              <a:t>      </a:t>
            </a:r>
            <a:r>
              <a:rPr lang="ru-RU" sz="3800" b="1" dirty="0" smtClean="0"/>
              <a:t>Якорь</a:t>
            </a:r>
            <a:r>
              <a:rPr lang="ru-RU" sz="3800" dirty="0" smtClean="0"/>
              <a:t> представляет собой одну или несколько обмоток переменного тока. В двигателях токи, подаваемые в якорь, создают вращающееся магнитное поле, которое сцепляется с полем индуктора, и таким образом происходит преобразование энергии. </a:t>
            </a:r>
          </a:p>
          <a:p>
            <a:pPr>
              <a:buNone/>
            </a:pPr>
            <a:r>
              <a:rPr lang="ru-RU" sz="3800" dirty="0" smtClean="0"/>
              <a:t>     </a:t>
            </a:r>
            <a:r>
              <a:rPr lang="ru-RU" sz="3800" b="1" dirty="0" smtClean="0"/>
              <a:t>Индуктор</a:t>
            </a:r>
            <a:r>
              <a:rPr lang="ru-RU" sz="3800" dirty="0" smtClean="0"/>
              <a:t> состоит из полюсов электромагнитов постоянного тока или постоянных магнитов..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Асинхронный электродвигатель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00175"/>
            <a:ext cx="8712968" cy="272091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Асинхронная машина</a:t>
            </a:r>
            <a:r>
              <a:rPr lang="ru-RU" dirty="0" smtClean="0"/>
              <a:t> — это электрическая машина переменного тока, частота вращения ротора которой не равна (в двигательном режиме меньше) частоте вращения магнитного поля, создаваемого током обмотки статора. </a:t>
            </a:r>
            <a:endParaRPr lang="ru-RU" dirty="0"/>
          </a:p>
        </p:txBody>
      </p:sp>
      <p:pic>
        <p:nvPicPr>
          <p:cNvPr id="4" name="Рисунок 3" descr="ai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157666"/>
            <a:ext cx="3014666" cy="1985966"/>
          </a:xfrm>
          <a:prstGeom prst="rect">
            <a:avLst/>
          </a:prstGeom>
        </p:spPr>
      </p:pic>
      <p:pic>
        <p:nvPicPr>
          <p:cNvPr id="5" name="Рисунок 4" descr="Frequency_Conversion_Asynchronous_Mo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110673"/>
            <a:ext cx="2214566" cy="2214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Конструкция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Асинхронная </a:t>
            </a:r>
            <a:r>
              <a:rPr lang="ru-RU" dirty="0" smtClean="0"/>
              <a:t>машина имеет статор и ротор, разделённые воздушным зазором. Её активными частями являются обмотки и </a:t>
            </a:r>
            <a:r>
              <a:rPr lang="ru-RU" dirty="0" err="1" smtClean="0"/>
              <a:t>магнитопровод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Обмотка статора представляет собой трёхфазную (в общем случае — многофазную) обмотку, проводники которой равномерно распределены по окружности статора и </a:t>
            </a:r>
            <a:r>
              <a:rPr lang="ru-RU" dirty="0" err="1" smtClean="0"/>
              <a:t>пофазно</a:t>
            </a:r>
            <a:r>
              <a:rPr lang="ru-RU" dirty="0" smtClean="0"/>
              <a:t> уложены в пазах с угловым расстоянием 120°.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571500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7"/>
            <a:ext cx="8229600" cy="35004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 конструкции ротора асинхронные машины подразделяют на два основных типа: с </a:t>
            </a:r>
            <a:r>
              <a:rPr lang="ru-RU" b="1" dirty="0" smtClean="0"/>
              <a:t>короткозамкнутым</a:t>
            </a:r>
            <a:r>
              <a:rPr lang="ru-RU" dirty="0" smtClean="0"/>
              <a:t> ротором и с </a:t>
            </a:r>
            <a:r>
              <a:rPr lang="ru-RU" b="1" dirty="0" smtClean="0"/>
              <a:t>фазным</a:t>
            </a:r>
            <a:r>
              <a:rPr lang="ru-RU" dirty="0" smtClean="0"/>
              <a:t> ротором. Оба типа имеют одинаковую конструкцию статора и отличаются лишь исполнением обмотки ротора. </a:t>
            </a:r>
            <a:r>
              <a:rPr lang="ru-RU" dirty="0" err="1" smtClean="0"/>
              <a:t>Магнитопровод</a:t>
            </a:r>
            <a:r>
              <a:rPr lang="ru-RU" dirty="0" smtClean="0"/>
              <a:t> ротора выполняется аналогично </a:t>
            </a:r>
            <a:r>
              <a:rPr lang="ru-RU" dirty="0" err="1" smtClean="0"/>
              <a:t>магнитопроводу</a:t>
            </a:r>
            <a:r>
              <a:rPr lang="ru-RU" dirty="0" smtClean="0"/>
              <a:t> статора — из электротехнической стали и шихтованным.</a:t>
            </a:r>
            <a:endParaRPr lang="ru-RU" dirty="0"/>
          </a:p>
        </p:txBody>
      </p:sp>
      <p:pic>
        <p:nvPicPr>
          <p:cNvPr id="4" name="Рисунок 3" descr="11147335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928670"/>
            <a:ext cx="1714500" cy="1238250"/>
          </a:xfrm>
          <a:prstGeom prst="rect">
            <a:avLst/>
          </a:prstGeom>
        </p:spPr>
      </p:pic>
      <p:pic>
        <p:nvPicPr>
          <p:cNvPr id="5" name="Рисунок 4" descr="evig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929066"/>
            <a:ext cx="3676191" cy="2599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Короткозамкнутый ротор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07196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Короткозамкнутая обмотка ротора, часто называемая «беличья колесо» из-за внешней схожести конструкции, состоит из медных или алюминиевых стержней, замкнутых накоротко с торцов двумя кольцами. Стержни этой обмотки вставляют в пазы сердечника ротора. В машинах малой и средней мощности ротор обычно изготавливают путём заливки расплавленного алюминиевого сплава в пазы сердечника ротора. </a:t>
            </a:r>
            <a:endParaRPr lang="ru-RU" dirty="0"/>
          </a:p>
        </p:txBody>
      </p:sp>
      <p:pic>
        <p:nvPicPr>
          <p:cNvPr id="4" name="Рисунок 3" descr="200px-AM_Klietka_sto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714884"/>
            <a:ext cx="2857520" cy="1905000"/>
          </a:xfrm>
          <a:prstGeom prst="rect">
            <a:avLst/>
          </a:prstGeom>
        </p:spPr>
      </p:pic>
      <p:pic>
        <p:nvPicPr>
          <p:cNvPr id="5" name="Рисунок 4" descr="li_08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143512"/>
            <a:ext cx="5438775" cy="1500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9784"/>
          </a:xfrm>
        </p:spPr>
        <p:txBody>
          <a:bodyPr/>
          <a:lstStyle/>
          <a:p>
            <a:r>
              <a:rPr lang="ru-RU" dirty="0" smtClean="0"/>
              <a:t>Фазный ротор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Фазный ротор имеет трёхфазную (в общем случае — многофазную) обмотку, обычно соединённую по схеме звезда    и  выведённую на контактные кольца, вращающиеся вместе с валом машины. С помощью </a:t>
            </a:r>
            <a:r>
              <a:rPr lang="ru-RU" sz="2800" dirty="0" err="1" smtClean="0"/>
              <a:t>металлографитовых</a:t>
            </a:r>
            <a:r>
              <a:rPr lang="ru-RU" sz="2800" dirty="0" smtClean="0"/>
              <a:t> щёток, скользящих по этим кольцам, в цепь обмотки ротора включают пускорегулирующий реостат выполняющий роль добавочного активного сопротивления, одинакового для каждой фазы.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818" y="142852"/>
            <a:ext cx="2857520" cy="830997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ЭЛЕКТРИЧЕСКИЕ МАШИНЫ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1571612"/>
            <a:ext cx="192882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ДВИГАТЕЛИ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00892" y="1571612"/>
            <a:ext cx="19288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ГЕНЕРАТОРЫ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2714620"/>
            <a:ext cx="242889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ПЕРЕМЕННОГО </a:t>
            </a:r>
          </a:p>
          <a:p>
            <a:pPr algn="ctr"/>
            <a:r>
              <a:rPr lang="ru-RU" sz="2400" dirty="0" smtClean="0"/>
              <a:t>ТОКА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29322" y="2714620"/>
            <a:ext cx="242889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ПОСТОЯННОГО </a:t>
            </a:r>
          </a:p>
          <a:p>
            <a:pPr algn="ctr"/>
            <a:r>
              <a:rPr lang="ru-RU" sz="2400" dirty="0" smtClean="0"/>
              <a:t>ТОКА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4214818"/>
            <a:ext cx="300039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АСИНХРОННЫЕ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3438" y="4214818"/>
            <a:ext cx="30003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СИНХРОННЫЕ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844" y="5429264"/>
            <a:ext cx="285752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 КОРОТКОЗАМКНУТЫМ РОТОРОМ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143240" y="5429264"/>
            <a:ext cx="285752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 ФАЗНЫМ </a:t>
            </a:r>
          </a:p>
          <a:p>
            <a:pPr algn="ctr"/>
            <a:r>
              <a:rPr lang="ru-RU" sz="2000" dirty="0" smtClean="0"/>
              <a:t>РОТОРОМ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57158" y="71414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КЛАССИФИКАЦИЯ ЭЛЕКТРИЧЕСКИХ МАШИН</a:t>
            </a:r>
            <a:endParaRPr lang="ru-RU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5" name="Рисунок 34" descr="siem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571612"/>
            <a:ext cx="3214710" cy="2861092"/>
          </a:xfrm>
          <a:prstGeom prst="rect">
            <a:avLst/>
          </a:prstGeom>
        </p:spPr>
      </p:pic>
      <p:cxnSp>
        <p:nvCxnSpPr>
          <p:cNvPr id="37" name="Прямая со стрелкой 36"/>
          <p:cNvCxnSpPr/>
          <p:nvPr/>
        </p:nvCxnSpPr>
        <p:spPr>
          <a:xfrm rot="5400000">
            <a:off x="5750727" y="1107265"/>
            <a:ext cx="428628" cy="35719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893471" y="2178835"/>
            <a:ext cx="428628" cy="35719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3536149" y="3679033"/>
            <a:ext cx="428628" cy="35719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2393141" y="4893479"/>
            <a:ext cx="428628" cy="35719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H="1">
            <a:off x="6107917" y="2178835"/>
            <a:ext cx="428628" cy="357190"/>
          </a:xfrm>
          <a:prstGeom prst="straightConnector1">
            <a:avLst/>
          </a:prstGeom>
          <a:ln w="41275" cmpd="dbl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H="1">
            <a:off x="5036347" y="3679033"/>
            <a:ext cx="428628" cy="357190"/>
          </a:xfrm>
          <a:prstGeom prst="straightConnector1">
            <a:avLst/>
          </a:prstGeom>
          <a:ln w="41275" cmpd="dbl">
            <a:solidFill>
              <a:srgbClr val="FF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6200000" flipH="1">
            <a:off x="3107521" y="4893479"/>
            <a:ext cx="428628" cy="357190"/>
          </a:xfrm>
          <a:prstGeom prst="straightConnector1">
            <a:avLst/>
          </a:prstGeom>
          <a:ln w="41275" cmpd="dbl">
            <a:solidFill>
              <a:srgbClr val="FF000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6200000" flipH="1">
            <a:off x="7465239" y="1107265"/>
            <a:ext cx="428628" cy="357190"/>
          </a:xfrm>
          <a:prstGeom prst="straightConnector1">
            <a:avLst/>
          </a:prstGeom>
          <a:ln w="41275" cmpd="dbl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Преимущества электродвигателей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3600" b="1" i="1" dirty="0" smtClean="0"/>
              <a:t>    малые  размеры  по  сравнению  с 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i="1" dirty="0" smtClean="0"/>
              <a:t>тепловыми  двигателями;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3600" b="1" i="1" dirty="0" smtClean="0"/>
              <a:t>экологически  чистые;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3600" b="1" i="1" dirty="0" smtClean="0"/>
              <a:t>можно  сделать любых  размеров;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3600" b="1" i="1" dirty="0" smtClean="0"/>
              <a:t>высокий  КПД  (</a:t>
            </a:r>
            <a:r>
              <a:rPr lang="ru-RU" sz="3600" b="1" i="1" dirty="0" smtClean="0"/>
              <a:t>98 %);</a:t>
            </a:r>
            <a:endParaRPr lang="ru-RU" sz="3600" b="1" i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3600" b="1" i="1" dirty="0" smtClean="0"/>
              <a:t>простота использования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2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Назначение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186766" cy="4768865"/>
          </a:xfrm>
        </p:spPr>
        <p:txBody>
          <a:bodyPr>
            <a:normAutofit/>
          </a:bodyPr>
          <a:lstStyle/>
          <a:p>
            <a:r>
              <a:rPr lang="ru-RU" sz="2800" dirty="0"/>
              <a:t>ЭЛЕКТРОДВИГАТЕЛЬ, устройство, которое </a:t>
            </a:r>
            <a:r>
              <a:rPr lang="ru-RU" sz="2800" i="1" dirty="0"/>
              <a:t>преобразует электрическую энергию в механическую</a:t>
            </a:r>
            <a:r>
              <a:rPr lang="ru-RU" sz="2800" dirty="0"/>
              <a:t>. Э</a:t>
            </a:r>
            <a:r>
              <a:rPr lang="ru-RU" sz="2800" dirty="0" smtClean="0"/>
              <a:t>лектрический </a:t>
            </a:r>
            <a:r>
              <a:rPr lang="ru-RU" sz="2800" dirty="0"/>
              <a:t>ток приводит в действие ряд электромагнитов, расположенных на роторе в магнитном поле постоянного </a:t>
            </a:r>
            <a:r>
              <a:rPr lang="ru-RU" sz="2800" dirty="0" smtClean="0"/>
              <a:t>магнита, что приводит в движение ротор.</a:t>
            </a:r>
            <a:endParaRPr lang="ru-RU" sz="2800" dirty="0"/>
          </a:p>
        </p:txBody>
      </p:sp>
      <p:pic>
        <p:nvPicPr>
          <p:cNvPr id="5" name="Рисунок 4" descr="ЭДКР 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429132"/>
            <a:ext cx="3333750" cy="2295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Принцип действия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714644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/>
              <a:t>Электродвигатели</a:t>
            </a:r>
            <a:r>
              <a:rPr lang="ru-RU" dirty="0"/>
              <a:t> </a:t>
            </a:r>
            <a:r>
              <a:rPr lang="ru-RU" i="1" dirty="0"/>
              <a:t>работают за счет взаимодействия </a:t>
            </a:r>
            <a:r>
              <a:rPr lang="ru-RU" i="1" dirty="0" smtClean="0"/>
              <a:t>магнита </a:t>
            </a:r>
            <a:r>
              <a:rPr lang="ru-RU" i="1" dirty="0"/>
              <a:t>и провода, по которому проходит электрический </a:t>
            </a:r>
            <a:r>
              <a:rPr lang="ru-RU" i="1" dirty="0" smtClean="0"/>
              <a:t>ток</a:t>
            </a:r>
            <a:r>
              <a:rPr lang="ru-RU" dirty="0" smtClean="0"/>
              <a:t>. </a:t>
            </a:r>
            <a:r>
              <a:rPr lang="ru-RU" dirty="0"/>
              <a:t>Когда идет ток, магнитное поле, созданное контуром, взаимодействует с полем магнита. С правой стороны действует сила, направленная </a:t>
            </a:r>
            <a:r>
              <a:rPr lang="ru-RU" dirty="0" smtClean="0"/>
              <a:t>вверх, </a:t>
            </a:r>
            <a:r>
              <a:rPr lang="ru-RU" dirty="0"/>
              <a:t>с левой—направленная </a:t>
            </a:r>
            <a:r>
              <a:rPr lang="ru-RU" dirty="0" smtClean="0"/>
              <a:t>вниз. </a:t>
            </a:r>
            <a:r>
              <a:rPr lang="ru-RU" dirty="0"/>
              <a:t>Когда контур становится вертикально, кольцо (через которое ток поступает в </a:t>
            </a:r>
            <a:r>
              <a:rPr lang="ru-RU" dirty="0" smtClean="0"/>
              <a:t>контур) меняет </a:t>
            </a:r>
            <a:r>
              <a:rPr lang="ru-RU" dirty="0"/>
              <a:t>направление тока на противоположное, то же самое происходит и с магнитным полем. Для обеспечения постоянного крутящего момента в электродвигателях устанавливают серию </a:t>
            </a:r>
            <a:r>
              <a:rPr lang="ru-RU" dirty="0" smtClean="0"/>
              <a:t>катушек.</a:t>
            </a:r>
            <a:endParaRPr lang="ru-RU" dirty="0"/>
          </a:p>
        </p:txBody>
      </p:sp>
      <p:pic>
        <p:nvPicPr>
          <p:cNvPr id="7" name="Рисунок 6" descr="ramk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142984"/>
            <a:ext cx="3333750" cy="2152650"/>
          </a:xfrm>
          <a:prstGeom prst="rect">
            <a:avLst/>
          </a:prstGeom>
        </p:spPr>
      </p:pic>
      <p:pic>
        <p:nvPicPr>
          <p:cNvPr id="8" name="Рисунок 7" descr="3phase-rmf-320x240-180f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142984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Виды электродвигателей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Виды электродвигателей постоянного тока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Двигатель постоянного тока</a:t>
            </a:r>
            <a:r>
              <a:rPr lang="ru-RU" sz="2000" dirty="0"/>
              <a:t> — электрический двигатель, питание которого осуществляется </a:t>
            </a:r>
            <a:r>
              <a:rPr lang="ru-RU" sz="2000" dirty="0" smtClean="0"/>
              <a:t>постоянным током;</a:t>
            </a:r>
          </a:p>
          <a:p>
            <a:r>
              <a:rPr lang="ru-RU" sz="2000" b="1" dirty="0" smtClean="0"/>
              <a:t>Коллекторные </a:t>
            </a:r>
            <a:r>
              <a:rPr lang="ru-RU" sz="2000" b="1" dirty="0"/>
              <a:t>двигатели</a:t>
            </a:r>
            <a:r>
              <a:rPr lang="ru-RU" sz="2000" dirty="0"/>
              <a:t> </a:t>
            </a:r>
            <a:r>
              <a:rPr lang="ru-RU" sz="2000" b="1" dirty="0"/>
              <a:t>постоянного тока</a:t>
            </a:r>
            <a:r>
              <a:rPr lang="ru-RU" sz="2000" dirty="0"/>
              <a:t>. Разновидности:</a:t>
            </a:r>
          </a:p>
          <a:p>
            <a:pPr lvl="1"/>
            <a:r>
              <a:rPr lang="ru-RU" sz="2000" dirty="0"/>
              <a:t>С возбуждением постоянными магнитами;</a:t>
            </a:r>
          </a:p>
          <a:p>
            <a:pPr lvl="1"/>
            <a:r>
              <a:rPr lang="ru-RU" sz="2000" dirty="0"/>
              <a:t>С параллельным соединением обмоток возбуждения и якоря;</a:t>
            </a:r>
          </a:p>
          <a:p>
            <a:pPr lvl="1"/>
            <a:r>
              <a:rPr lang="ru-RU" sz="2000" dirty="0"/>
              <a:t>С последовательным соединением обмоток возбуждения и якоря;</a:t>
            </a:r>
          </a:p>
          <a:p>
            <a:pPr lvl="1"/>
            <a:r>
              <a:rPr lang="ru-RU" sz="2000" dirty="0"/>
              <a:t>Со смешанным соединением обмоток возбуждения и якоря;</a:t>
            </a:r>
          </a:p>
          <a:p>
            <a:r>
              <a:rPr lang="ru-RU" sz="2000" b="1" dirty="0" err="1"/>
              <a:t>Бесколлекторные</a:t>
            </a:r>
            <a:r>
              <a:rPr lang="ru-RU" sz="2000" b="1" dirty="0"/>
              <a:t> двигатели постоянного </a:t>
            </a:r>
            <a:r>
              <a:rPr lang="ru-RU" sz="2000" b="1" dirty="0" smtClean="0"/>
              <a:t>тока</a:t>
            </a:r>
            <a:r>
              <a:rPr lang="ru-RU" sz="2000" dirty="0" smtClean="0"/>
              <a:t>.</a:t>
            </a:r>
            <a:r>
              <a:rPr lang="ru-RU" sz="2000" dirty="0"/>
              <a:t> 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Вентильные двигатели - электродвигатели</a:t>
            </a:r>
            <a:r>
              <a:rPr lang="ru-RU" sz="2000" dirty="0"/>
              <a:t>, выполненные в виде замкнутой системы с использованием датчика положения ротора (ДПР), системы управления (преобразователя координат) и силового полупроводникового преобразователя (инвертора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5888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altLang="ru-RU" sz="3200" b="1" u="sng" dirty="0" smtClean="0"/>
              <a:t>Устройство электродвигателя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857750" y="1357313"/>
            <a:ext cx="3957638" cy="59467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2400" b="1" dirty="0" smtClean="0"/>
              <a:t>Основные элементы  электродвигателя:</a:t>
            </a:r>
          </a:p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7030A0"/>
                </a:solidFill>
              </a:rPr>
              <a:t>Якорь (ротор) </a:t>
            </a:r>
            <a:r>
              <a:rPr lang="ru-RU" altLang="ru-RU" sz="2400" b="1" dirty="0" smtClean="0"/>
              <a:t>– </a:t>
            </a:r>
            <a:r>
              <a:rPr lang="ru-RU" altLang="ru-RU" sz="2400" dirty="0" smtClean="0"/>
              <a:t>вращающаяся обмотка, состоящая из большого числа витков</a:t>
            </a:r>
          </a:p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C00000"/>
                </a:solidFill>
              </a:rPr>
              <a:t>Индуктор(статор) </a:t>
            </a:r>
            <a:r>
              <a:rPr lang="ru-RU" altLang="ru-RU" sz="2400" b="1" dirty="0" smtClean="0"/>
              <a:t>- </a:t>
            </a:r>
            <a:r>
              <a:rPr lang="ru-RU" altLang="ru-RU" sz="2400" dirty="0" smtClean="0"/>
              <a:t>электромагнит</a:t>
            </a:r>
          </a:p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00B0F0"/>
                </a:solidFill>
              </a:rPr>
              <a:t>Щетки –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скользящие контакты</a:t>
            </a:r>
          </a:p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Коллектор 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- полукольца</a:t>
            </a:r>
          </a:p>
          <a:p>
            <a:pPr eaLnBrk="1" hangingPunct="1">
              <a:buFontTx/>
              <a:buNone/>
              <a:defRPr/>
            </a:pPr>
            <a:endParaRPr lang="ru-RU" altLang="ru-RU" sz="2800" b="1" dirty="0" smtClean="0"/>
          </a:p>
          <a:p>
            <a:pPr eaLnBrk="1" hangingPunct="1">
              <a:buFontTx/>
              <a:buNone/>
              <a:defRPr/>
            </a:pPr>
            <a:endParaRPr lang="ru-RU" altLang="ru-RU" sz="2800" b="1" dirty="0" smtClean="0"/>
          </a:p>
          <a:p>
            <a:pPr eaLnBrk="1" hangingPunct="1">
              <a:buFontTx/>
              <a:buNone/>
              <a:defRPr/>
            </a:pPr>
            <a:endParaRPr lang="ru-RU" altLang="ru-RU" sz="2800" b="1" dirty="0" smtClean="0"/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/>
          <a:srcRect l="2499" t="5055" r="6778" b="4222"/>
          <a:stretch>
            <a:fillRect/>
          </a:stretch>
        </p:blipFill>
        <p:spPr bwMode="auto">
          <a:xfrm>
            <a:off x="642910" y="1500188"/>
            <a:ext cx="40719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4290"/>
            <a:ext cx="7056784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Электродвигатель </a:t>
            </a:r>
            <a:br>
              <a:rPr lang="ru-RU" sz="2800" dirty="0" smtClean="0"/>
            </a:br>
            <a:r>
              <a:rPr lang="ru-RU" sz="2800" dirty="0" smtClean="0"/>
              <a:t>постоянного тока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txBody>
          <a:bodyPr>
            <a:noAutofit/>
          </a:bodyPr>
          <a:lstStyle/>
          <a:p>
            <a:r>
              <a:rPr lang="ru-RU" sz="2400" dirty="0"/>
              <a:t>Простейший </a:t>
            </a:r>
            <a:r>
              <a:rPr lang="ru-RU" sz="2400" dirty="0" smtClean="0"/>
              <a:t>двигатель является</a:t>
            </a:r>
            <a:r>
              <a:rPr lang="ru-RU" sz="2400" dirty="0"/>
              <a:t> машиной </a:t>
            </a:r>
            <a:r>
              <a:rPr lang="ru-RU" sz="2400" dirty="0" smtClean="0"/>
              <a:t>постоянного тока</a:t>
            </a:r>
            <a:r>
              <a:rPr lang="ru-RU" sz="2400" dirty="0"/>
              <a:t>, состоит из одного постоянного магнита на статоре, из одного электромагнита с явно выраженными полюсами на роторе (</a:t>
            </a:r>
            <a:r>
              <a:rPr lang="ru-RU" sz="2400" dirty="0" smtClean="0"/>
              <a:t>двухполюсного</a:t>
            </a:r>
            <a:r>
              <a:rPr lang="ru-RU" sz="2400" dirty="0"/>
              <a:t> </a:t>
            </a:r>
            <a:r>
              <a:rPr lang="ru-RU" sz="2400" dirty="0" smtClean="0"/>
              <a:t>ротора</a:t>
            </a:r>
            <a:r>
              <a:rPr lang="ru-RU" sz="2400" dirty="0"/>
              <a:t> с явно выраженными полюсами и с одной обмоткой из двух частей), </a:t>
            </a:r>
            <a:r>
              <a:rPr lang="ru-RU" sz="2400" dirty="0" err="1" smtClean="0"/>
              <a:t>щёточно</a:t>
            </a:r>
            <a:r>
              <a:rPr lang="ru-RU" sz="2400" dirty="0" smtClean="0"/>
              <a:t>-коллекторного </a:t>
            </a:r>
            <a:r>
              <a:rPr lang="ru-RU" sz="2400" dirty="0"/>
              <a:t>узла с двумя пластинами (ламелями) и двумя щётками. Имеет два положения ротора (две «мёртвые точки»), из которых невозможен </a:t>
            </a:r>
            <a:r>
              <a:rPr lang="ru-RU" sz="2400" dirty="0" err="1" smtClean="0"/>
              <a:t>самозапуск</a:t>
            </a:r>
            <a:r>
              <a:rPr lang="ru-RU" sz="2400" dirty="0" smtClean="0"/>
              <a:t>, </a:t>
            </a:r>
            <a:r>
              <a:rPr lang="ru-RU" sz="2400" dirty="0"/>
              <a:t>и неравномерный крутящий </a:t>
            </a:r>
            <a:r>
              <a:rPr lang="ru-RU" sz="2400" dirty="0" smtClean="0"/>
              <a:t>момент.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1214</TotalTime>
  <Words>472</Words>
  <Application>Microsoft Office PowerPoint</Application>
  <PresentationFormat>Экран (4:3)</PresentationFormat>
  <Paragraphs>89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Начальная</vt:lpstr>
      <vt:lpstr>Обычная</vt:lpstr>
      <vt:lpstr>Электродвигатели</vt:lpstr>
      <vt:lpstr>Презентация PowerPoint</vt:lpstr>
      <vt:lpstr>Преимущества электродвигателей :</vt:lpstr>
      <vt:lpstr>Назначение</vt:lpstr>
      <vt:lpstr>Принцип действия</vt:lpstr>
      <vt:lpstr>Виды электродвигателей</vt:lpstr>
      <vt:lpstr>Виды электродвигателей постоянного тока</vt:lpstr>
      <vt:lpstr>Устройство электродвигателя</vt:lpstr>
      <vt:lpstr>Электродвигатель  постоянного тока</vt:lpstr>
      <vt:lpstr>Электродвигатель переменного тока</vt:lpstr>
      <vt:lpstr>Презентация PowerPoint</vt:lpstr>
      <vt:lpstr>Презентация PowerPoint</vt:lpstr>
      <vt:lpstr>Синхронные электродвигатели</vt:lpstr>
      <vt:lpstr>Устройство синхронного двигателя</vt:lpstr>
      <vt:lpstr>Асинхронный электродвигатель</vt:lpstr>
      <vt:lpstr>Конструкция</vt:lpstr>
      <vt:lpstr> </vt:lpstr>
      <vt:lpstr>Короткозамкнутый ротор</vt:lpstr>
      <vt:lpstr>Фазный ротор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Главное управление образования и науки Днепропетровской областной  государственной </dc:title>
  <dc:creator>ллл</dc:creator>
  <cp:lastModifiedBy>Admin</cp:lastModifiedBy>
  <cp:revision>127</cp:revision>
  <dcterms:created xsi:type="dcterms:W3CDTF">2009-11-12T15:03:09Z</dcterms:created>
  <dcterms:modified xsi:type="dcterms:W3CDTF">2023-03-31T06:55:05Z</dcterms:modified>
</cp:coreProperties>
</file>